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7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5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5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43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8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3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9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50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0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3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4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9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1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6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7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lumMod val="50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48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0D11-C244-4D6C-8605-27893801071A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56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3" r:id="rId6"/>
    <p:sldLayoutId id="2147485084" r:id="rId7"/>
    <p:sldLayoutId id="2147485085" r:id="rId8"/>
    <p:sldLayoutId id="2147485086" r:id="rId9"/>
    <p:sldLayoutId id="2147485087" r:id="rId10"/>
    <p:sldLayoutId id="2147485088" r:id="rId11"/>
    <p:sldLayoutId id="2147485089" r:id="rId12"/>
    <p:sldLayoutId id="2147485090" r:id="rId13"/>
    <p:sldLayoutId id="2147485091" r:id="rId14"/>
    <p:sldLayoutId id="2147485092" r:id="rId15"/>
    <p:sldLayoutId id="2147485093" r:id="rId16"/>
    <p:sldLayoutId id="21474850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2C7C-3A1D-444F-8851-E27F9477E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2" y="2575089"/>
            <a:ext cx="8693827" cy="1373070"/>
          </a:xfrm>
        </p:spPr>
        <p:txBody>
          <a:bodyPr/>
          <a:lstStyle/>
          <a:p>
            <a:pPr algn="ctr"/>
            <a:r>
              <a:rPr lang="en-GB" sz="7200" dirty="0">
                <a:solidFill>
                  <a:schemeClr val="tx1"/>
                </a:solidFill>
              </a:rPr>
              <a:t>The Gospel of Mark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66144-8475-4187-988D-781671AFC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65289"/>
            <a:ext cx="9211112" cy="1069848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‘And they were astonished at his teaching, for he taught as one who had authority’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CED0B-1EDA-41D4-901E-BA1AE16092FF}"/>
              </a:ext>
            </a:extLst>
          </p:cNvPr>
          <p:cNvSpPr txBox="1"/>
          <p:nvPr/>
        </p:nvSpPr>
        <p:spPr>
          <a:xfrm>
            <a:off x="9097347" y="2767280"/>
            <a:ext cx="3094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Chapter 1 Verses 16-34</a:t>
            </a:r>
          </a:p>
        </p:txBody>
      </p:sp>
    </p:spTree>
    <p:extLst>
      <p:ext uri="{BB962C8B-B14F-4D97-AF65-F5344CB8AC3E}">
        <p14:creationId xmlns:p14="http://schemas.microsoft.com/office/powerpoint/2010/main" val="405273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5" y="2058900"/>
            <a:ext cx="10822312" cy="4328718"/>
          </a:xfrm>
        </p:spPr>
        <p:txBody>
          <a:bodyPr>
            <a:normAutofit/>
          </a:bodyPr>
          <a:lstStyle/>
          <a:p>
            <a:r>
              <a:rPr lang="en-GB" sz="3600" b="1" dirty="0"/>
              <a:t>Over People</a:t>
            </a:r>
          </a:p>
          <a:p>
            <a:r>
              <a:rPr lang="en-GB" sz="3600" b="1" dirty="0"/>
              <a:t>In his Teaching</a:t>
            </a:r>
          </a:p>
          <a:p>
            <a:r>
              <a:rPr lang="en-GB" sz="3600" b="1" dirty="0"/>
              <a:t>Over Sickness</a:t>
            </a:r>
          </a:p>
          <a:p>
            <a:r>
              <a:rPr lang="en-GB" sz="3600" b="1" dirty="0"/>
              <a:t>Over Evil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</p:spTree>
    <p:extLst>
      <p:ext uri="{BB962C8B-B14F-4D97-AF65-F5344CB8AC3E}">
        <p14:creationId xmlns:p14="http://schemas.microsoft.com/office/powerpoint/2010/main" val="207118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5" y="2058900"/>
            <a:ext cx="10822312" cy="4328718"/>
          </a:xfrm>
        </p:spPr>
        <p:txBody>
          <a:bodyPr>
            <a:normAutofit/>
          </a:bodyPr>
          <a:lstStyle/>
          <a:p>
            <a:r>
              <a:rPr lang="en-GB" sz="3600" b="1" dirty="0"/>
              <a:t>Over People</a:t>
            </a:r>
          </a:p>
          <a:p>
            <a:r>
              <a:rPr lang="en-GB" sz="3600" b="1" dirty="0"/>
              <a:t>In his Teaching</a:t>
            </a:r>
          </a:p>
          <a:p>
            <a:r>
              <a:rPr lang="en-GB" sz="3600" b="1" dirty="0"/>
              <a:t>Over Sickness</a:t>
            </a:r>
          </a:p>
          <a:p>
            <a:r>
              <a:rPr lang="en-GB" sz="3600" b="1" dirty="0"/>
              <a:t>Over Evil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</p:spTree>
    <p:extLst>
      <p:ext uri="{BB962C8B-B14F-4D97-AF65-F5344CB8AC3E}">
        <p14:creationId xmlns:p14="http://schemas.microsoft.com/office/powerpoint/2010/main" val="102246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4" y="2066226"/>
            <a:ext cx="10822312" cy="4328718"/>
          </a:xfrm>
        </p:spPr>
        <p:txBody>
          <a:bodyPr>
            <a:normAutofit/>
          </a:bodyPr>
          <a:lstStyle/>
          <a:p>
            <a:r>
              <a:rPr lang="en-GB" sz="3600" b="1" dirty="0"/>
              <a:t>Over People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vs.16-20</a:t>
            </a:r>
            <a:r>
              <a:rPr lang="en-GB" sz="3200" dirty="0"/>
              <a:t>)</a:t>
            </a:r>
          </a:p>
          <a:p>
            <a:pPr lvl="1"/>
            <a:r>
              <a:rPr lang="en-GB" sz="3200" b="1" dirty="0"/>
              <a:t>Jesus teaches the crowd, but chooses individuals </a:t>
            </a:r>
          </a:p>
          <a:p>
            <a:pPr lvl="2"/>
            <a:r>
              <a:rPr lang="en-GB" sz="3000" b="1" dirty="0"/>
              <a:t>He sees </a:t>
            </a:r>
            <a:r>
              <a:rPr lang="en-GB" sz="3000" dirty="0"/>
              <a:t>‘he saw’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vs.16 &amp; 19</a:t>
            </a:r>
            <a:r>
              <a:rPr lang="en-GB" sz="2800" dirty="0"/>
              <a:t>)</a:t>
            </a:r>
          </a:p>
          <a:p>
            <a:pPr lvl="2"/>
            <a:r>
              <a:rPr lang="en-GB" sz="3000" b="1" dirty="0"/>
              <a:t>He calls / commands </a:t>
            </a:r>
            <a:r>
              <a:rPr lang="en-GB" sz="3000" dirty="0"/>
              <a:t>‘Come, follow me’</a:t>
            </a:r>
            <a:r>
              <a:rPr lang="en-GB" sz="3000" b="1" dirty="0"/>
              <a:t>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vs.17</a:t>
            </a:r>
            <a:r>
              <a:rPr lang="en-GB" sz="2800" dirty="0"/>
              <a:t>)</a:t>
            </a:r>
          </a:p>
          <a:p>
            <a:pPr lvl="2"/>
            <a:r>
              <a:rPr lang="en-GB" sz="3000" b="1" dirty="0"/>
              <a:t>Immediate response </a:t>
            </a:r>
            <a:r>
              <a:rPr lang="en-GB" sz="3000" dirty="0"/>
              <a:t>‘at once’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vs.18</a:t>
            </a:r>
            <a:r>
              <a:rPr lang="en-GB" sz="2800" dirty="0"/>
              <a:t>)</a:t>
            </a:r>
          </a:p>
          <a:p>
            <a:pPr lvl="2"/>
            <a:r>
              <a:rPr lang="en-GB" sz="3000" b="1" dirty="0"/>
              <a:t>To follow him </a:t>
            </a:r>
          </a:p>
          <a:p>
            <a:pPr lvl="1"/>
            <a:r>
              <a:rPr lang="en-GB" sz="3200" b="1" dirty="0"/>
              <a:t>Jesus promises to change us</a:t>
            </a:r>
          </a:p>
          <a:p>
            <a:pPr lvl="2"/>
            <a:r>
              <a:rPr lang="en-GB" sz="3000" b="1" dirty="0"/>
              <a:t>And to complete his work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AF49F3-EE51-43E6-9A1C-B86E12D7C8DB}"/>
              </a:ext>
            </a:extLst>
          </p:cNvPr>
          <p:cNvSpPr/>
          <p:nvPr/>
        </p:nvSpPr>
        <p:spPr>
          <a:xfrm>
            <a:off x="6756935" y="4610197"/>
            <a:ext cx="5435065" cy="2059012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D333B1-E712-45BA-8F86-05ED0D0D941E}"/>
              </a:ext>
            </a:extLst>
          </p:cNvPr>
          <p:cNvSpPr txBox="1"/>
          <p:nvPr/>
        </p:nvSpPr>
        <p:spPr>
          <a:xfrm>
            <a:off x="6905438" y="4700984"/>
            <a:ext cx="5138057" cy="1877437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n-GB" sz="2900" b="1" dirty="0">
                <a:solidFill>
                  <a:schemeClr val="bg1"/>
                </a:solidFill>
              </a:rPr>
              <a:t>‘that he who began a good work in you will carry it on to completion until the day of Christ Jesus’ </a:t>
            </a:r>
            <a:r>
              <a:rPr lang="en-GB" sz="2400" dirty="0">
                <a:solidFill>
                  <a:schemeClr val="bg1"/>
                </a:solidFill>
              </a:rPr>
              <a:t>Philippians 1:6 </a:t>
            </a:r>
          </a:p>
        </p:txBody>
      </p:sp>
    </p:spTree>
    <p:extLst>
      <p:ext uri="{BB962C8B-B14F-4D97-AF65-F5344CB8AC3E}">
        <p14:creationId xmlns:p14="http://schemas.microsoft.com/office/powerpoint/2010/main" val="36634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5" y="2058900"/>
            <a:ext cx="11615414" cy="47991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50000"/>
                  </a:schemeClr>
                </a:solidFill>
              </a:rPr>
              <a:t>Over People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(vs.16-20)</a:t>
            </a:r>
            <a:endParaRPr lang="en-GB" sz="3600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3600" b="1" dirty="0"/>
              <a:t>In his Teaching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vs.21-28</a:t>
            </a:r>
            <a:r>
              <a:rPr lang="en-GB" sz="3200" dirty="0"/>
              <a:t>)</a:t>
            </a:r>
          </a:p>
          <a:p>
            <a:pPr lvl="1"/>
            <a:r>
              <a:rPr lang="en-GB" sz="3200" b="1" dirty="0"/>
              <a:t>Mark highlights</a:t>
            </a:r>
          </a:p>
          <a:p>
            <a:pPr marL="914400" lvl="2" indent="0">
              <a:buNone/>
            </a:pPr>
            <a:r>
              <a:rPr lang="en-GB" sz="3100" b="1" dirty="0"/>
              <a:t>1. The reaction - </a:t>
            </a:r>
            <a:r>
              <a:rPr lang="en-GB" sz="3100" dirty="0"/>
              <a:t>‘The people were amazed’</a:t>
            </a:r>
            <a:r>
              <a:rPr lang="en-GB" sz="3100" b="1" dirty="0"/>
              <a:t> </a:t>
            </a:r>
            <a:r>
              <a:rPr lang="en-GB" sz="2600" dirty="0"/>
              <a:t>(</a:t>
            </a:r>
            <a:r>
              <a:rPr lang="en-GB" sz="2600" dirty="0">
                <a:solidFill>
                  <a:srgbClr val="FFFF00"/>
                </a:solidFill>
              </a:rPr>
              <a:t>vs.22</a:t>
            </a:r>
            <a:r>
              <a:rPr lang="en-GB" sz="2600" dirty="0"/>
              <a:t>)</a:t>
            </a:r>
          </a:p>
          <a:p>
            <a:pPr marL="914400" lvl="2" indent="0">
              <a:buNone/>
            </a:pPr>
            <a:r>
              <a:rPr lang="en-GB" sz="3100" b="1" dirty="0"/>
              <a:t>2. The comparison – </a:t>
            </a:r>
            <a:r>
              <a:rPr lang="en-GB" sz="3100" dirty="0"/>
              <a:t>‘not as the teachers of the law’ </a:t>
            </a:r>
            <a:r>
              <a:rPr lang="en-GB" sz="2600" dirty="0"/>
              <a:t>(</a:t>
            </a:r>
            <a:r>
              <a:rPr lang="en-GB" sz="2600" dirty="0">
                <a:solidFill>
                  <a:srgbClr val="FFFF00"/>
                </a:solidFill>
              </a:rPr>
              <a:t>vs.22</a:t>
            </a:r>
            <a:r>
              <a:rPr lang="en-GB" sz="2600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</p:spTree>
    <p:extLst>
      <p:ext uri="{BB962C8B-B14F-4D97-AF65-F5344CB8AC3E}">
        <p14:creationId xmlns:p14="http://schemas.microsoft.com/office/powerpoint/2010/main" val="80477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5" y="2058900"/>
            <a:ext cx="11615414" cy="47991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50000"/>
                  </a:schemeClr>
                </a:solidFill>
              </a:rPr>
              <a:t>Over People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(vs.16-20)</a:t>
            </a:r>
            <a:endParaRPr lang="en-GB" sz="3600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3600" b="1" dirty="0"/>
              <a:t>In his Teaching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vs.21-28</a:t>
            </a:r>
            <a:r>
              <a:rPr lang="en-GB" sz="3200" dirty="0"/>
              <a:t>)</a:t>
            </a:r>
            <a:endParaRPr lang="en-GB" sz="2600" dirty="0"/>
          </a:p>
          <a:p>
            <a:pPr lvl="1"/>
            <a:r>
              <a:rPr lang="en-GB" sz="3200" b="1" dirty="0"/>
              <a:t>Background – ‘You are my Son’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vs.11</a:t>
            </a:r>
            <a:r>
              <a:rPr lang="en-GB" sz="3000" dirty="0"/>
              <a:t>)</a:t>
            </a:r>
          </a:p>
          <a:p>
            <a:pPr lvl="1"/>
            <a:r>
              <a:rPr lang="en-GB" sz="3200" b="1" dirty="0"/>
              <a:t>Jesus knew the subject matter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2 Peter 1:21</a:t>
            </a:r>
            <a:r>
              <a:rPr lang="en-GB" sz="3000" dirty="0"/>
              <a:t>)</a:t>
            </a:r>
          </a:p>
          <a:p>
            <a:pPr lvl="1"/>
            <a:r>
              <a:rPr lang="en-GB" sz="3200" b="1" dirty="0"/>
              <a:t>Jesus’ conviction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vs.15</a:t>
            </a:r>
            <a:r>
              <a:rPr lang="en-GB" sz="3000" dirty="0"/>
              <a:t>)</a:t>
            </a:r>
          </a:p>
          <a:p>
            <a:pPr marL="457200" lvl="1" indent="0">
              <a:buNone/>
            </a:pPr>
            <a:endParaRPr lang="en-GB" sz="800" dirty="0"/>
          </a:p>
          <a:p>
            <a:pPr marL="457200" lvl="1" indent="0">
              <a:buNone/>
            </a:pPr>
            <a:r>
              <a:rPr lang="en-GB" sz="3000" dirty="0"/>
              <a:t>‘All Scripture is God-breathed and is useful for teaching,    rebuking, correcting and training in righteousness’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 Tim 3:16</a:t>
            </a:r>
            <a:r>
              <a:rPr lang="en-GB" sz="2800" dirty="0"/>
              <a:t>)</a:t>
            </a:r>
          </a:p>
          <a:p>
            <a:pPr marL="457200" lvl="1" indent="0">
              <a:buNone/>
            </a:pPr>
            <a:endParaRPr lang="en-GB" sz="800" dirty="0"/>
          </a:p>
          <a:p>
            <a:pPr lvl="1"/>
            <a:r>
              <a:rPr lang="en-GB" sz="3200" b="1" dirty="0"/>
              <a:t>God’s Word is our Authority today!</a:t>
            </a:r>
          </a:p>
          <a:p>
            <a:pPr lvl="1"/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</p:spTree>
    <p:extLst>
      <p:ext uri="{BB962C8B-B14F-4D97-AF65-F5344CB8AC3E}">
        <p14:creationId xmlns:p14="http://schemas.microsoft.com/office/powerpoint/2010/main" val="116578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4" y="2058900"/>
            <a:ext cx="11789585" cy="47991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50000"/>
                  </a:schemeClr>
                </a:solidFill>
              </a:rPr>
              <a:t>Over People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(vs.16-20)</a:t>
            </a:r>
            <a:endParaRPr lang="en-GB" sz="3600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3600" b="1" dirty="0">
                <a:solidFill>
                  <a:schemeClr val="tx2">
                    <a:lumMod val="50000"/>
                  </a:schemeClr>
                </a:solidFill>
              </a:rPr>
              <a:t>In his Teaching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(vs.21-28)</a:t>
            </a:r>
          </a:p>
          <a:p>
            <a:r>
              <a:rPr lang="en-GB" sz="3600" b="1" dirty="0"/>
              <a:t>Over Sickness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vs.29-34</a:t>
            </a:r>
            <a:r>
              <a:rPr lang="en-GB" sz="3200" dirty="0"/>
              <a:t>)</a:t>
            </a:r>
          </a:p>
          <a:p>
            <a:pPr lvl="1"/>
            <a:r>
              <a:rPr lang="en-GB" sz="3200" b="1" dirty="0"/>
              <a:t>Jesus cares for our families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vs.31</a:t>
            </a:r>
            <a:r>
              <a:rPr lang="en-GB" sz="3000" dirty="0"/>
              <a:t>)</a:t>
            </a:r>
          </a:p>
          <a:p>
            <a:pPr lvl="1"/>
            <a:r>
              <a:rPr lang="en-GB" sz="3200" b="1" dirty="0"/>
              <a:t>Immediate and complete healing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vs.31</a:t>
            </a:r>
            <a:r>
              <a:rPr lang="en-GB" sz="3000" dirty="0"/>
              <a:t>)</a:t>
            </a:r>
          </a:p>
          <a:p>
            <a:pPr lvl="1"/>
            <a:r>
              <a:rPr lang="en-GB" sz="3200" b="1" dirty="0"/>
              <a:t>For many in Capernaum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vs.34</a:t>
            </a:r>
            <a:r>
              <a:rPr lang="en-GB" sz="3000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</p:spTree>
    <p:extLst>
      <p:ext uri="{BB962C8B-B14F-4D97-AF65-F5344CB8AC3E}">
        <p14:creationId xmlns:p14="http://schemas.microsoft.com/office/powerpoint/2010/main" val="228745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4" y="2058900"/>
            <a:ext cx="11789585" cy="47991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50000"/>
                  </a:schemeClr>
                </a:solidFill>
              </a:rPr>
              <a:t>Over People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(vs.16-20)</a:t>
            </a:r>
            <a:endParaRPr lang="en-GB" sz="3600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3600" b="1" dirty="0">
                <a:solidFill>
                  <a:schemeClr val="tx2">
                    <a:lumMod val="50000"/>
                  </a:schemeClr>
                </a:solidFill>
              </a:rPr>
              <a:t>In his Teaching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(vs.21-28)</a:t>
            </a:r>
          </a:p>
          <a:p>
            <a:r>
              <a:rPr lang="en-GB" sz="3600" b="1" dirty="0">
                <a:solidFill>
                  <a:schemeClr val="tx2">
                    <a:lumMod val="50000"/>
                  </a:schemeClr>
                </a:solidFill>
              </a:rPr>
              <a:t>Over Sickness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(vs.29-34)</a:t>
            </a:r>
          </a:p>
          <a:p>
            <a:r>
              <a:rPr lang="en-GB" sz="3600" b="1" dirty="0"/>
              <a:t>Over Evil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vs.25-26 &amp; vs.34</a:t>
            </a:r>
            <a:r>
              <a:rPr lang="en-GB" sz="3200" dirty="0"/>
              <a:t>)</a:t>
            </a:r>
          </a:p>
          <a:p>
            <a:pPr lvl="1"/>
            <a:r>
              <a:rPr lang="en-GB" sz="3000" b="1" dirty="0"/>
              <a:t>Background – Spiritual war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vs.12-13</a:t>
            </a:r>
            <a:r>
              <a:rPr lang="en-GB" sz="2800" dirty="0"/>
              <a:t>)</a:t>
            </a:r>
          </a:p>
          <a:p>
            <a:pPr lvl="1"/>
            <a:r>
              <a:rPr lang="en-GB" sz="2900" b="1" dirty="0"/>
              <a:t>Demons know who Jesus is </a:t>
            </a:r>
          </a:p>
          <a:p>
            <a:pPr lvl="1"/>
            <a:r>
              <a:rPr lang="en-GB" sz="2900" b="1" dirty="0"/>
              <a:t>Demons know Jesus’ Authority </a:t>
            </a:r>
            <a:r>
              <a:rPr lang="en-GB" sz="2900" dirty="0"/>
              <a:t>-</a:t>
            </a:r>
            <a:r>
              <a:rPr lang="en-GB" sz="2900" b="1" dirty="0"/>
              <a:t> </a:t>
            </a:r>
            <a:r>
              <a:rPr lang="en-GB" sz="2900" dirty="0"/>
              <a:t>‘</a:t>
            </a:r>
            <a:r>
              <a:rPr lang="en-GB" sz="2900" dirty="0">
                <a:solidFill>
                  <a:srgbClr val="FFFF00"/>
                </a:solidFill>
              </a:rPr>
              <a:t>Have you come to destroy us?</a:t>
            </a:r>
            <a:r>
              <a:rPr lang="en-GB" sz="2900" dirty="0"/>
              <a:t>’</a:t>
            </a:r>
          </a:p>
          <a:p>
            <a:pPr lvl="1"/>
            <a:r>
              <a:rPr lang="en-GB" sz="2900" b="1" dirty="0"/>
              <a:t>Demons obey Jesus</a:t>
            </a:r>
            <a:r>
              <a:rPr lang="en-GB" sz="2900" dirty="0"/>
              <a:t> - ‘</a:t>
            </a:r>
            <a:r>
              <a:rPr lang="en-GB" sz="2900" dirty="0">
                <a:solidFill>
                  <a:srgbClr val="FFFF00"/>
                </a:solidFill>
              </a:rPr>
              <a:t>and they obey him</a:t>
            </a:r>
            <a:r>
              <a:rPr lang="en-GB" sz="2900" dirty="0"/>
              <a:t>’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vs.27</a:t>
            </a:r>
            <a:r>
              <a:rPr lang="en-GB" sz="2800" dirty="0"/>
              <a:t>)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07C636-828A-42FA-8E42-80F77ED5D2CD}"/>
              </a:ext>
            </a:extLst>
          </p:cNvPr>
          <p:cNvSpPr txBox="1"/>
          <p:nvPr/>
        </p:nvSpPr>
        <p:spPr>
          <a:xfrm>
            <a:off x="5487250" y="4908883"/>
            <a:ext cx="630233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900" dirty="0"/>
              <a:t>– ‘</a:t>
            </a:r>
            <a:r>
              <a:rPr lang="en-GB" sz="2900" dirty="0">
                <a:solidFill>
                  <a:srgbClr val="FFFF00"/>
                </a:solidFill>
              </a:rPr>
              <a:t>the holy one of God</a:t>
            </a:r>
            <a:r>
              <a:rPr lang="en-GB" sz="2900" dirty="0"/>
              <a:t>’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vs.24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660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4" y="2058900"/>
            <a:ext cx="11789585" cy="47991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50000"/>
                  </a:schemeClr>
                </a:solidFill>
              </a:rPr>
              <a:t>Over People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(vs.16-20)</a:t>
            </a:r>
            <a:endParaRPr lang="en-GB" sz="3600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3600" b="1" dirty="0">
                <a:solidFill>
                  <a:schemeClr val="tx2">
                    <a:lumMod val="50000"/>
                  </a:schemeClr>
                </a:solidFill>
              </a:rPr>
              <a:t>In his Teaching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(vs.21-28)</a:t>
            </a:r>
          </a:p>
          <a:p>
            <a:r>
              <a:rPr lang="en-GB" sz="3600" b="1" dirty="0">
                <a:solidFill>
                  <a:schemeClr val="tx2">
                    <a:lumMod val="50000"/>
                  </a:schemeClr>
                </a:solidFill>
              </a:rPr>
              <a:t>Over Sickness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(vs.29-34)</a:t>
            </a:r>
          </a:p>
          <a:p>
            <a:r>
              <a:rPr lang="en-GB" sz="3600" b="1" dirty="0"/>
              <a:t>Over Evil </a:t>
            </a:r>
            <a:r>
              <a:rPr lang="en-GB" sz="3200" strike="sngStrike" dirty="0">
                <a:solidFill>
                  <a:schemeClr val="bg1"/>
                </a:solidFill>
              </a:rPr>
              <a:t>(vs.25-26 &amp; vs.34)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vs.16-34</a:t>
            </a:r>
            <a:r>
              <a:rPr lang="en-GB" sz="3200" dirty="0"/>
              <a:t>)</a:t>
            </a:r>
          </a:p>
          <a:p>
            <a:pPr lvl="1"/>
            <a:r>
              <a:rPr lang="en-GB" sz="3000" dirty="0"/>
              <a:t>Calling people to him </a:t>
            </a:r>
            <a:r>
              <a:rPr lang="en-GB" sz="3000" dirty="0">
                <a:solidFill>
                  <a:srgbClr val="FFFF00"/>
                </a:solidFill>
              </a:rPr>
              <a:t>vs.16-20</a:t>
            </a:r>
          </a:p>
          <a:p>
            <a:pPr lvl="1"/>
            <a:r>
              <a:rPr lang="en-GB" sz="3000" dirty="0"/>
              <a:t>Thwarting Satan’s plan </a:t>
            </a:r>
            <a:r>
              <a:rPr lang="en-GB" sz="3000" dirty="0">
                <a:solidFill>
                  <a:srgbClr val="FFFF00"/>
                </a:solidFill>
              </a:rPr>
              <a:t>vs.25 &amp; 34</a:t>
            </a:r>
          </a:p>
          <a:p>
            <a:pPr lvl="1"/>
            <a:r>
              <a:rPr lang="en-GB" sz="3000" dirty="0"/>
              <a:t>Healing fever &amp; various diseases brought about by sin </a:t>
            </a:r>
            <a:r>
              <a:rPr lang="en-GB" sz="3000" dirty="0">
                <a:solidFill>
                  <a:srgbClr val="FFFF00"/>
                </a:solidFill>
              </a:rPr>
              <a:t>vs.29-34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</p:spTree>
    <p:extLst>
      <p:ext uri="{BB962C8B-B14F-4D97-AF65-F5344CB8AC3E}">
        <p14:creationId xmlns:p14="http://schemas.microsoft.com/office/powerpoint/2010/main" val="188332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767A-E74E-42FD-AD76-D989EAEBB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14" y="2058900"/>
            <a:ext cx="11789585" cy="47991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50000"/>
                  </a:schemeClr>
                </a:solidFill>
              </a:rPr>
              <a:t>Over People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(vs.16-20)</a:t>
            </a:r>
            <a:endParaRPr lang="en-GB" sz="3600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3600" b="1" dirty="0">
                <a:solidFill>
                  <a:schemeClr val="tx2">
                    <a:lumMod val="50000"/>
                  </a:schemeClr>
                </a:solidFill>
              </a:rPr>
              <a:t>In his Teaching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(vs.21-28)</a:t>
            </a:r>
          </a:p>
          <a:p>
            <a:r>
              <a:rPr lang="en-GB" sz="3600" b="1" dirty="0">
                <a:solidFill>
                  <a:schemeClr val="tx2">
                    <a:lumMod val="50000"/>
                  </a:schemeClr>
                </a:solidFill>
              </a:rPr>
              <a:t>Over Sickness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(vs.29-34)</a:t>
            </a:r>
          </a:p>
          <a:p>
            <a:r>
              <a:rPr lang="en-GB" sz="3600" b="1" dirty="0"/>
              <a:t>Over Evil - </a:t>
            </a:r>
            <a:r>
              <a:rPr lang="en-GB" sz="3600" b="1" dirty="0">
                <a:solidFill>
                  <a:srgbClr val="FFFF00"/>
                </a:solidFill>
              </a:rPr>
              <a:t>The whole gospel!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1:16-34</a:t>
            </a:r>
          </a:p>
        </p:txBody>
      </p:sp>
    </p:spTree>
    <p:extLst>
      <p:ext uri="{BB962C8B-B14F-4D97-AF65-F5344CB8AC3E}">
        <p14:creationId xmlns:p14="http://schemas.microsoft.com/office/powerpoint/2010/main" val="61005804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1049</TotalTime>
  <Words>543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Berlin</vt:lpstr>
      <vt:lpstr>The Gospel of Mark</vt:lpstr>
      <vt:lpstr>Jesus’ Authority</vt:lpstr>
      <vt:lpstr>Jesus’ Authority</vt:lpstr>
      <vt:lpstr>Jesus’ Authority</vt:lpstr>
      <vt:lpstr>Jesus’ Authority</vt:lpstr>
      <vt:lpstr>Jesus’ Authority</vt:lpstr>
      <vt:lpstr>Jesus’ Authority</vt:lpstr>
      <vt:lpstr>Jesus’ Authority</vt:lpstr>
      <vt:lpstr>Jesus’ Authority</vt:lpstr>
      <vt:lpstr>Jesus’ Authority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Multiple Monitors</dc:creator>
  <cp:lastModifiedBy>Josh and Elisabeth Tanton</cp:lastModifiedBy>
  <cp:revision>61</cp:revision>
  <dcterms:created xsi:type="dcterms:W3CDTF">2021-04-12T16:44:01Z</dcterms:created>
  <dcterms:modified xsi:type="dcterms:W3CDTF">2021-05-02T09:25:21Z</dcterms:modified>
</cp:coreProperties>
</file>